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22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D5DA8FCD-47F8-C345-9581-C634FFBB6830}" type="datetimeFigureOut">
              <a:rPr lang="en-US" smtClean="0"/>
              <a:t>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543692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D5DA8FCD-47F8-C345-9581-C634FFBB6830}" type="datetimeFigureOut">
              <a:rPr lang="en-US" smtClean="0"/>
              <a:t>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127171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D5DA8FCD-47F8-C345-9581-C634FFBB6830}" type="datetimeFigureOut">
              <a:rPr lang="en-US" smtClean="0"/>
              <a:t>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58847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D5DA8FCD-47F8-C345-9581-C634FFBB6830}" type="datetimeFigureOut">
              <a:rPr lang="en-US" smtClean="0"/>
              <a:t>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223572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D5DA8FCD-47F8-C345-9581-C634FFBB6830}" type="datetimeFigureOut">
              <a:rPr lang="en-US" smtClean="0"/>
              <a:t>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212132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D5DA8FCD-47F8-C345-9581-C634FFBB6830}" type="datetimeFigureOut">
              <a:rPr lang="en-US" smtClean="0"/>
              <a:t>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183723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D5DA8FCD-47F8-C345-9581-C634FFBB6830}" type="datetimeFigureOut">
              <a:rPr lang="en-US" smtClean="0"/>
              <a:t>1/10/14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385060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D5DA8FCD-47F8-C345-9581-C634FFBB6830}" type="datetimeFigureOut">
              <a:rPr lang="en-US" smtClean="0"/>
              <a:t>1/10/14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421105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A8FCD-47F8-C345-9581-C634FFBB6830}" type="datetimeFigureOut">
              <a:rPr lang="en-US" smtClean="0"/>
              <a:t>1/10/14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400712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D5DA8FCD-47F8-C345-9581-C634FFBB6830}" type="datetimeFigureOut">
              <a:rPr lang="en-US" smtClean="0"/>
              <a:t>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428050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D5DA8FCD-47F8-C345-9581-C634FFBB6830}" type="datetimeFigureOut">
              <a:rPr lang="en-US" smtClean="0"/>
              <a:t>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4ECB2-F07C-2B4F-A914-340D446B385F}" type="slidenum">
              <a:rPr lang="en-US" smtClean="0"/>
              <a:t>‹#›</a:t>
            </a:fld>
            <a:endParaRPr lang="en-US"/>
          </a:p>
        </p:txBody>
      </p:sp>
    </p:spTree>
    <p:extLst>
      <p:ext uri="{BB962C8B-B14F-4D97-AF65-F5344CB8AC3E}">
        <p14:creationId xmlns:p14="http://schemas.microsoft.com/office/powerpoint/2010/main" val="19520791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A8FCD-47F8-C345-9581-C634FFBB6830}" type="datetimeFigureOut">
              <a:rPr lang="en-US" smtClean="0"/>
              <a:t>1/10/14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4ECB2-F07C-2B4F-A914-340D446B385F}" type="slidenum">
              <a:rPr lang="en-US" smtClean="0"/>
              <a:t>‹#›</a:t>
            </a:fld>
            <a:endParaRPr lang="en-US"/>
          </a:p>
        </p:txBody>
      </p:sp>
    </p:spTree>
    <p:extLst>
      <p:ext uri="{BB962C8B-B14F-4D97-AF65-F5344CB8AC3E}">
        <p14:creationId xmlns:p14="http://schemas.microsoft.com/office/powerpoint/2010/main" val="1724470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uro-online.org/web/pages/1/home" TargetMode="External"/><Relationship Id="rId3" Type="http://schemas.openxmlformats.org/officeDocument/2006/relationships/hyperlink" Target="http://www.euro-online.org/web/pages/103/working-group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mh.bilecik.edu.tr/IcerikDetay.aspx?No=38" TargetMode="External"/><Relationship Id="rId4" Type="http://schemas.openxmlformats.org/officeDocument/2006/relationships/hyperlink" Target="http://www.euro-online.org/web/ewg/9/ewg-ecco-european-chapter-on-combinatorial-optimization" TargetMode="External"/><Relationship Id="rId5" Type="http://schemas.openxmlformats.org/officeDocument/2006/relationships/hyperlink" Target="http://www.euro-online.org/web/ewg/20/ewg-europt-the-continuous-optimization-working-group-of-euro" TargetMode="External"/><Relationship Id="rId6" Type="http://schemas.openxmlformats.org/officeDocument/2006/relationships/hyperlink" Target="http://www.euro-online.org/web/ewg/10/ewg-dss-euro-working-group-on-decision-support-systems" TargetMode="External"/><Relationship Id="rId1" Type="http://schemas.openxmlformats.org/officeDocument/2006/relationships/slideLayout" Target="../slideLayouts/slideLayout2.xml"/><Relationship Id="rId2" Type="http://schemas.openxmlformats.org/officeDocument/2006/relationships/hyperlink" Target="http://www.euro-online.org/web/ewg/23/eume-the-metaheuristics-communit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euro-online.org/web/ewg/14/ewg-watt-working-group-on-automated-timetabling" TargetMode="External"/><Relationship Id="rId4" Type="http://schemas.openxmlformats.org/officeDocument/2006/relationships/hyperlink" Target="http://www.euro-online.org/web/ewg/35/ewg-stochastic-programming-ewgsp" TargetMode="External"/><Relationship Id="rId5" Type="http://schemas.openxmlformats.org/officeDocument/2006/relationships/hyperlink" Target="http://www.euro-online.org/web/ewg/7/ewg-project-management-and-scheduling" TargetMode="External"/><Relationship Id="rId6" Type="http://schemas.openxmlformats.org/officeDocument/2006/relationships/hyperlink" Target="http://www.euro-online.org/web/ewg/34/verolog-ewg-on-vehicle-routing-and-logistics-optimization" TargetMode="External"/><Relationship Id="rId7" Type="http://schemas.openxmlformats.org/officeDocument/2006/relationships/hyperlink" Target="http://www.euro-online.org/web/ewg/11/ewg-transportation" TargetMode="External"/><Relationship Id="rId8" Type="http://schemas.openxmlformats.org/officeDocument/2006/relationships/hyperlink" Target="http://www.euro-online.org/web/ewg/25/esicup-euro-special-interest-group-on-cutting-and-packing" TargetMode="External"/><Relationship Id="rId1" Type="http://schemas.openxmlformats.org/officeDocument/2006/relationships/slideLayout" Target="../slideLayouts/slideLayout2.xml"/><Relationship Id="rId2" Type="http://schemas.openxmlformats.org/officeDocument/2006/relationships/hyperlink" Target="http://www.euro-online.org/web/ewg/30/ewg-cbbm-the-operational-research-in-computational-biology-bioinformatics-and-medicine-working-group-of-eur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for a EURO WG </a:t>
            </a:r>
            <a:br>
              <a:rPr lang="en-US" dirty="0" smtClean="0"/>
            </a:br>
            <a:r>
              <a:rPr lang="en-US" dirty="0" smtClean="0"/>
              <a:t>Data Science for Optimization</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Patrick De Causmaecker, CODeS, KU Leuven, Belgium</a:t>
            </a:r>
          </a:p>
          <a:p>
            <a:r>
              <a:rPr lang="en-US" dirty="0" err="1" smtClean="0"/>
              <a:t>Andew</a:t>
            </a:r>
            <a:r>
              <a:rPr lang="en-US" dirty="0" smtClean="0"/>
              <a:t> </a:t>
            </a:r>
            <a:r>
              <a:rPr lang="en-US" dirty="0" err="1" smtClean="0"/>
              <a:t>Parkes</a:t>
            </a:r>
            <a:r>
              <a:rPr lang="en-US" dirty="0" smtClean="0"/>
              <a:t>, ASAP, University of </a:t>
            </a:r>
            <a:r>
              <a:rPr lang="en-US" dirty="0" smtClean="0"/>
              <a:t>Nottingham, UK</a:t>
            </a:r>
            <a:endParaRPr lang="en-US" dirty="0" smtClean="0"/>
          </a:p>
          <a:p>
            <a:r>
              <a:rPr lang="en-US" dirty="0" smtClean="0"/>
              <a:t>Kevin Tierney, University of </a:t>
            </a:r>
            <a:r>
              <a:rPr lang="en-US" dirty="0" smtClean="0"/>
              <a:t>Paderborn, Germany</a:t>
            </a:r>
            <a:endParaRPr lang="en-US" dirty="0"/>
          </a:p>
        </p:txBody>
      </p:sp>
    </p:spTree>
    <p:extLst>
      <p:ext uri="{BB962C8B-B14F-4D97-AF65-F5344CB8AC3E}">
        <p14:creationId xmlns:p14="http://schemas.microsoft.com/office/powerpoint/2010/main" val="3926855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 working groups</a:t>
            </a:r>
            <a:endParaRPr lang="en-US" dirty="0"/>
          </a:p>
        </p:txBody>
      </p:sp>
      <p:sp>
        <p:nvSpPr>
          <p:cNvPr id="3" name="Content Placeholder 2"/>
          <p:cNvSpPr>
            <a:spLocks noGrp="1"/>
          </p:cNvSpPr>
          <p:nvPr>
            <p:ph idx="1"/>
          </p:nvPr>
        </p:nvSpPr>
        <p:spPr/>
        <p:txBody>
          <a:bodyPr/>
          <a:lstStyle/>
          <a:p>
            <a:r>
              <a:rPr lang="en-US" dirty="0" smtClean="0">
                <a:hlinkClick r:id="rId2"/>
              </a:rPr>
              <a:t>www.euro-online.org</a:t>
            </a:r>
            <a:endParaRPr lang="en-US" dirty="0" smtClean="0"/>
          </a:p>
          <a:p>
            <a:r>
              <a:rPr lang="en-US" dirty="0" smtClean="0">
                <a:hlinkClick r:id="rId3"/>
              </a:rPr>
              <a:t>EURO WG website</a:t>
            </a:r>
            <a:endParaRPr lang="en-US" dirty="0" smtClean="0"/>
          </a:p>
          <a:p>
            <a:r>
              <a:rPr lang="en-US" dirty="0" smtClean="0"/>
              <a:t>One meeting a year (workshop)</a:t>
            </a:r>
          </a:p>
          <a:p>
            <a:r>
              <a:rPr lang="en-US" dirty="0" smtClean="0"/>
              <a:t>4 countries</a:t>
            </a:r>
          </a:p>
          <a:p>
            <a:r>
              <a:rPr lang="en-US" dirty="0" smtClean="0"/>
              <a:t>Researchers, practitioners, educators</a:t>
            </a:r>
          </a:p>
          <a:p>
            <a:r>
              <a:rPr lang="en-US" smtClean="0"/>
              <a:t>EURO membership</a:t>
            </a:r>
          </a:p>
          <a:p>
            <a:endParaRPr lang="en-US" dirty="0"/>
          </a:p>
        </p:txBody>
      </p:sp>
    </p:spTree>
    <p:extLst>
      <p:ext uri="{BB962C8B-B14F-4D97-AF65-F5344CB8AC3E}">
        <p14:creationId xmlns:p14="http://schemas.microsoft.com/office/powerpoint/2010/main" val="101175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62500" lnSpcReduction="20000"/>
          </a:bodyPr>
          <a:lstStyle/>
          <a:p>
            <a:pPr lvl="0"/>
            <a:r>
              <a:rPr lang="en-GB" u="sng" dirty="0">
                <a:hlinkClick r:id="rId2"/>
              </a:rPr>
              <a:t>EU/ME: the metaheuristics community</a:t>
            </a:r>
            <a:endParaRPr lang="nl-BE" dirty="0"/>
          </a:p>
          <a:p>
            <a:pPr lvl="1"/>
            <a:r>
              <a:rPr lang="en-GB" dirty="0" smtClean="0"/>
              <a:t>specific </a:t>
            </a:r>
            <a:r>
              <a:rPr lang="en-GB" dirty="0"/>
              <a:t>to a class of optimisation algorithms</a:t>
            </a:r>
            <a:endParaRPr lang="nl-BE" dirty="0"/>
          </a:p>
          <a:p>
            <a:pPr lvl="2"/>
            <a:r>
              <a:rPr lang="en-GB" dirty="0"/>
              <a:t>i.e. they exclude MIP, continuous, etc.?</a:t>
            </a:r>
            <a:endParaRPr lang="nl-BE" dirty="0"/>
          </a:p>
          <a:p>
            <a:pPr lvl="1"/>
            <a:r>
              <a:rPr lang="en-GB" dirty="0"/>
              <a:t>generally tend to be fairly close to a specific domain?</a:t>
            </a:r>
            <a:endParaRPr lang="nl-BE" dirty="0"/>
          </a:p>
          <a:p>
            <a:pPr lvl="1"/>
            <a:r>
              <a:rPr lang="en-GB" dirty="0" smtClean="0"/>
              <a:t>Have </a:t>
            </a:r>
            <a:r>
              <a:rPr lang="en-GB" dirty="0"/>
              <a:t>workshops, e.g. </a:t>
            </a:r>
            <a:r>
              <a:rPr lang="en-GB" u="sng" dirty="0">
                <a:hlinkClick r:id="rId3"/>
              </a:rPr>
              <a:t>http://mh.bilecik.edu.tr/IcerikDetay.aspx?No=38</a:t>
            </a:r>
            <a:r>
              <a:rPr lang="en-GB" dirty="0"/>
              <a:t> </a:t>
            </a:r>
            <a:endParaRPr lang="nl-BE" dirty="0"/>
          </a:p>
          <a:p>
            <a:pPr lvl="0"/>
            <a:r>
              <a:rPr lang="en-GB" u="sng" dirty="0">
                <a:hlinkClick r:id="rId4"/>
              </a:rPr>
              <a:t>EWG ECCO, European Chapter on Combinatorial Optimization</a:t>
            </a:r>
            <a:endParaRPr lang="nl-BE" dirty="0"/>
          </a:p>
          <a:p>
            <a:pPr lvl="1"/>
            <a:r>
              <a:rPr lang="en-GB" dirty="0" smtClean="0"/>
              <a:t>They </a:t>
            </a:r>
            <a:r>
              <a:rPr lang="en-GB" dirty="0"/>
              <a:t>generally use MILP and B&amp;B?</a:t>
            </a:r>
            <a:endParaRPr lang="nl-BE" dirty="0"/>
          </a:p>
          <a:p>
            <a:pPr lvl="1"/>
            <a:r>
              <a:rPr lang="en-GB" dirty="0" smtClean="0"/>
              <a:t>“</a:t>
            </a:r>
            <a:r>
              <a:rPr lang="en-GB" dirty="0"/>
              <a:t>abstracts only conferences</a:t>
            </a:r>
            <a:r>
              <a:rPr lang="en-GB" dirty="0" smtClean="0"/>
              <a:t>”</a:t>
            </a:r>
            <a:r>
              <a:rPr lang="nl-BE" dirty="0" smtClean="0"/>
              <a:t>, </a:t>
            </a:r>
            <a:r>
              <a:rPr lang="en-GB" dirty="0" smtClean="0"/>
              <a:t>with </a:t>
            </a:r>
            <a:r>
              <a:rPr lang="en-GB" dirty="0"/>
              <a:t>special issues in decent journals</a:t>
            </a:r>
            <a:endParaRPr lang="nl-BE" dirty="0"/>
          </a:p>
          <a:p>
            <a:pPr lvl="0"/>
            <a:r>
              <a:rPr lang="en-GB" u="sng" dirty="0">
                <a:hlinkClick r:id="rId5"/>
              </a:rPr>
              <a:t>EWG EUROPT - The Continuous Optimization Working Group of EURO </a:t>
            </a:r>
            <a:endParaRPr lang="nl-BE" dirty="0"/>
          </a:p>
          <a:p>
            <a:pPr lvl="1"/>
            <a:r>
              <a:rPr lang="en-GB" dirty="0"/>
              <a:t>Specific to a class of optimisation problems </a:t>
            </a:r>
            <a:endParaRPr lang="nl-BE" dirty="0"/>
          </a:p>
          <a:p>
            <a:pPr lvl="0"/>
            <a:r>
              <a:rPr lang="en-GB" u="sng" dirty="0" smtClean="0">
                <a:hlinkClick r:id="rId6"/>
              </a:rPr>
              <a:t>EWG</a:t>
            </a:r>
            <a:r>
              <a:rPr lang="en-GB" u="sng" dirty="0">
                <a:hlinkClick r:id="rId6"/>
              </a:rPr>
              <a:t>-DSS: EURO Working Group on Decision Support Systems</a:t>
            </a:r>
            <a:endParaRPr lang="nl-BE" dirty="0"/>
          </a:p>
          <a:p>
            <a:pPr lvl="1"/>
            <a:r>
              <a:rPr lang="en-GB" dirty="0" smtClean="0"/>
              <a:t>social </a:t>
            </a:r>
            <a:r>
              <a:rPr lang="en-GB" dirty="0"/>
              <a:t>and game-theory aspects??</a:t>
            </a:r>
            <a:endParaRPr lang="nl-BE" dirty="0"/>
          </a:p>
          <a:p>
            <a:pPr lvl="1"/>
            <a:r>
              <a:rPr lang="en-GB" dirty="0" smtClean="0"/>
              <a:t>analysis </a:t>
            </a:r>
            <a:r>
              <a:rPr lang="en-GB" dirty="0"/>
              <a:t>of domain data??</a:t>
            </a:r>
            <a:endParaRPr lang="nl-BE" dirty="0"/>
          </a:p>
          <a:p>
            <a:pPr lvl="1"/>
            <a:r>
              <a:rPr lang="en-GB" dirty="0" smtClean="0"/>
              <a:t>LinkedIn </a:t>
            </a:r>
            <a:r>
              <a:rPr lang="en-GB" dirty="0"/>
              <a:t>group has 226 members. </a:t>
            </a:r>
            <a:endParaRPr lang="en-US" dirty="0"/>
          </a:p>
        </p:txBody>
      </p:sp>
    </p:spTree>
    <p:extLst>
      <p:ext uri="{BB962C8B-B14F-4D97-AF65-F5344CB8AC3E}">
        <p14:creationId xmlns:p14="http://schemas.microsoft.com/office/powerpoint/2010/main" val="38037694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Examples (total 2ˆ5)</a:t>
            </a:r>
            <a:endParaRPr lang="en-US" dirty="0"/>
          </a:p>
        </p:txBody>
      </p:sp>
      <p:sp>
        <p:nvSpPr>
          <p:cNvPr id="3" name="Content Placeholder 2"/>
          <p:cNvSpPr>
            <a:spLocks noGrp="1"/>
          </p:cNvSpPr>
          <p:nvPr>
            <p:ph idx="1"/>
          </p:nvPr>
        </p:nvSpPr>
        <p:spPr/>
        <p:txBody>
          <a:bodyPr>
            <a:normAutofit fontScale="85000" lnSpcReduction="20000"/>
          </a:bodyPr>
          <a:lstStyle/>
          <a:p>
            <a:pPr lvl="0"/>
            <a:r>
              <a:rPr lang="en-GB" u="sng" dirty="0">
                <a:hlinkClick r:id="rId2"/>
              </a:rPr>
              <a:t>EWG-CBBM The Operational Research in Computational Biology, Bioinformatics and Medicine Working Group of EURO</a:t>
            </a:r>
            <a:endParaRPr lang="nl-BE" dirty="0"/>
          </a:p>
          <a:p>
            <a:pPr lvl="0"/>
            <a:r>
              <a:rPr lang="en-GB" u="sng" dirty="0" smtClean="0">
                <a:hlinkClick r:id="rId3"/>
              </a:rPr>
              <a:t>EWG </a:t>
            </a:r>
            <a:r>
              <a:rPr lang="en-GB" u="sng" dirty="0">
                <a:hlinkClick r:id="rId3"/>
              </a:rPr>
              <a:t>WATT Working group on automated timetabling</a:t>
            </a:r>
            <a:endParaRPr lang="nl-BE" dirty="0"/>
          </a:p>
          <a:p>
            <a:pPr lvl="0"/>
            <a:r>
              <a:rPr lang="en-GB" u="sng" dirty="0" smtClean="0">
                <a:hlinkClick r:id="rId4"/>
              </a:rPr>
              <a:t>EWG </a:t>
            </a:r>
            <a:r>
              <a:rPr lang="en-GB" u="sng" dirty="0">
                <a:hlinkClick r:id="rId4"/>
              </a:rPr>
              <a:t>Stochastic Programming (EWGSP)</a:t>
            </a:r>
            <a:endParaRPr lang="nl-BE" dirty="0"/>
          </a:p>
          <a:p>
            <a:pPr lvl="0"/>
            <a:r>
              <a:rPr lang="en-GB" u="sng" dirty="0" smtClean="0">
                <a:hlinkClick r:id="rId5"/>
              </a:rPr>
              <a:t>EWG </a:t>
            </a:r>
            <a:r>
              <a:rPr lang="en-GB" u="sng" dirty="0">
                <a:hlinkClick r:id="rId5"/>
              </a:rPr>
              <a:t>Project Management and Scheduling</a:t>
            </a:r>
            <a:endParaRPr lang="nl-BE" dirty="0"/>
          </a:p>
          <a:p>
            <a:pPr lvl="0"/>
            <a:r>
              <a:rPr lang="en-GB" u="sng" dirty="0" smtClean="0">
                <a:hlinkClick r:id="rId6"/>
              </a:rPr>
              <a:t>VeRoLog</a:t>
            </a:r>
            <a:r>
              <a:rPr lang="en-GB" u="sng" dirty="0">
                <a:hlinkClick r:id="rId6"/>
              </a:rPr>
              <a:t>, EWG on Vehicle Routing and Logistics Optimization</a:t>
            </a:r>
            <a:endParaRPr lang="nl-BE" dirty="0"/>
          </a:p>
          <a:p>
            <a:pPr lvl="0"/>
            <a:r>
              <a:rPr lang="en-GB" u="sng" dirty="0">
                <a:hlinkClick r:id="rId7"/>
              </a:rPr>
              <a:t>EWG Transportation</a:t>
            </a:r>
            <a:endParaRPr lang="nl-BE" dirty="0"/>
          </a:p>
          <a:p>
            <a:pPr lvl="0"/>
            <a:r>
              <a:rPr lang="en-GB" u="sng" dirty="0" smtClean="0">
                <a:hlinkClick r:id="rId8"/>
              </a:rPr>
              <a:t>ESICUP</a:t>
            </a:r>
            <a:r>
              <a:rPr lang="en-GB" u="sng" dirty="0">
                <a:hlinkClick r:id="rId8"/>
              </a:rPr>
              <a:t>, EURO Special Interest Group on Cutting and </a:t>
            </a:r>
            <a:r>
              <a:rPr lang="en-GB" u="sng" dirty="0" smtClean="0">
                <a:hlinkClick r:id="rId8"/>
              </a:rPr>
              <a:t>Packing</a:t>
            </a:r>
            <a:endParaRPr lang="nl-BE" dirty="0"/>
          </a:p>
        </p:txBody>
      </p:sp>
    </p:spTree>
    <p:extLst>
      <p:ext uri="{BB962C8B-B14F-4D97-AF65-F5344CB8AC3E}">
        <p14:creationId xmlns:p14="http://schemas.microsoft.com/office/powerpoint/2010/main" val="36146720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Science for Optimization</a:t>
            </a:r>
            <a:br>
              <a:rPr lang="en-US" dirty="0" smtClean="0"/>
            </a:br>
            <a:r>
              <a:rPr lang="en-US" dirty="0"/>
              <a:t>Mission</a:t>
            </a:r>
          </a:p>
        </p:txBody>
      </p:sp>
      <p:sp>
        <p:nvSpPr>
          <p:cNvPr id="3" name="Content Placeholder 2"/>
          <p:cNvSpPr>
            <a:spLocks noGrp="1"/>
          </p:cNvSpPr>
          <p:nvPr>
            <p:ph idx="1"/>
          </p:nvPr>
        </p:nvSpPr>
        <p:spPr/>
        <p:txBody>
          <a:bodyPr>
            <a:normAutofit fontScale="92500"/>
          </a:bodyPr>
          <a:lstStyle/>
          <a:p>
            <a:pPr marL="0" indent="0">
              <a:buNone/>
            </a:pPr>
            <a:r>
              <a:rPr lang="en-GB" i="1" dirty="0" smtClean="0">
                <a:solidFill>
                  <a:schemeClr val="tx2">
                    <a:lumMod val="75000"/>
                  </a:schemeClr>
                </a:solidFill>
              </a:rPr>
              <a:t>The </a:t>
            </a:r>
            <a:r>
              <a:rPr lang="en-GB" i="1" dirty="0">
                <a:solidFill>
                  <a:schemeClr val="tx2">
                    <a:lumMod val="75000"/>
                  </a:schemeClr>
                </a:solidFill>
              </a:rPr>
              <a:t>DFO working group brings together </a:t>
            </a:r>
            <a:r>
              <a:rPr lang="en-GB" i="1" dirty="0" smtClean="0">
                <a:solidFill>
                  <a:schemeClr val="tx2">
                    <a:lumMod val="75000"/>
                  </a:schemeClr>
                </a:solidFill>
              </a:rPr>
              <a:t>scientists </a:t>
            </a:r>
            <a:r>
              <a:rPr lang="en-GB" i="1" dirty="0">
                <a:solidFill>
                  <a:schemeClr val="tx2">
                    <a:lumMod val="75000"/>
                  </a:schemeClr>
                </a:solidFill>
              </a:rPr>
              <a:t>and practitioners to work on data science for better optimisation methodology. The main research question is how contemporary and future capacities of data science leads to more powerful optimisation algorithms. The groups will study, develop and apply the techniques of machine learning, statistics, and data analytics to be used in the design and maintenance of optimisation algorithms.</a:t>
            </a:r>
            <a:endParaRPr lang="nl-BE" dirty="0">
              <a:solidFill>
                <a:schemeClr val="tx2">
                  <a:lumMod val="75000"/>
                </a:schemeClr>
              </a:solidFill>
            </a:endParaRPr>
          </a:p>
          <a:p>
            <a:pPr marL="0" indent="0">
              <a:buNone/>
            </a:pPr>
            <a:endParaRPr lang="en-US" dirty="0"/>
          </a:p>
        </p:txBody>
      </p:sp>
    </p:spTree>
    <p:extLst>
      <p:ext uri="{BB962C8B-B14F-4D97-AF65-F5344CB8AC3E}">
        <p14:creationId xmlns:p14="http://schemas.microsoft.com/office/powerpoint/2010/main" val="1099191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Currently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flyer</a:t>
            </a:r>
          </a:p>
          <a:p>
            <a:r>
              <a:rPr lang="en-US" dirty="0" smtClean="0"/>
              <a:t>Proposal January 2015:  support !</a:t>
            </a:r>
          </a:p>
          <a:p>
            <a:r>
              <a:rPr lang="en-US" dirty="0" smtClean="0"/>
              <a:t>Informal meeting: LION 2015, Lille</a:t>
            </a:r>
          </a:p>
          <a:p>
            <a:r>
              <a:rPr lang="en-US" dirty="0" smtClean="0"/>
              <a:t>Formal meeting EURO 2015, Glasgow</a:t>
            </a:r>
          </a:p>
          <a:p>
            <a:r>
              <a:rPr lang="en-US" dirty="0" smtClean="0"/>
              <a:t>First workshop fall 2015 ?! See example DSS</a:t>
            </a:r>
          </a:p>
          <a:p>
            <a:r>
              <a:rPr lang="en-US" dirty="0" smtClean="0"/>
              <a:t>Webpage, </a:t>
            </a:r>
            <a:r>
              <a:rPr lang="en-US" dirty="0" err="1" smtClean="0"/>
              <a:t>LinkedIN</a:t>
            </a:r>
            <a:r>
              <a:rPr lang="en-US" dirty="0" smtClean="0"/>
              <a:t>, …</a:t>
            </a:r>
          </a:p>
          <a:p>
            <a:endParaRPr lang="en-US" dirty="0" smtClean="0"/>
          </a:p>
          <a:p>
            <a:pPr marL="0" indent="0" algn="ctr">
              <a:buNone/>
            </a:pPr>
            <a:r>
              <a:rPr lang="en-US" sz="4800" i="1" dirty="0" smtClean="0">
                <a:solidFill>
                  <a:srgbClr val="FF0000"/>
                </a:solidFill>
              </a:rPr>
              <a:t>VISIBILITY</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188675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134</TotalTime>
  <Words>360</Words>
  <Application>Microsoft Macintosh PowerPoint</Application>
  <PresentationFormat>On-screen Show (4:3)</PresentationFormat>
  <Paragraphs>47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Case for a EURO WG  Data Science for Optimization</vt:lpstr>
      <vt:lpstr>Euro working groups</vt:lpstr>
      <vt:lpstr>Examples</vt:lpstr>
      <vt:lpstr>Other Examples (total 2ˆ5)</vt:lpstr>
      <vt:lpstr>Data Science for Optimization Mission</vt:lpstr>
      <vt:lpstr>Currently</vt:lpstr>
    </vt:vector>
  </TitlesOfParts>
  <Company>K.U.Leuven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for a EURO WG  Data Science for Optimization</dc:title>
  <dc:creator>Patrick De Causmaecker</dc:creator>
  <cp:lastModifiedBy>Patrick De Causmaecker</cp:lastModifiedBy>
  <cp:revision>11</cp:revision>
  <dcterms:created xsi:type="dcterms:W3CDTF">2014-09-30T07:10:58Z</dcterms:created>
  <dcterms:modified xsi:type="dcterms:W3CDTF">2014-10-01T09:10:26Z</dcterms:modified>
</cp:coreProperties>
</file>